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3" r:id="rId3"/>
    <p:sldId id="258" r:id="rId4"/>
  </p:sldIdLst>
  <p:sldSz cx="6858000" cy="9144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2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55" autoAdjust="0"/>
    <p:restoredTop sz="94628"/>
  </p:normalViewPr>
  <p:slideViewPr>
    <p:cSldViewPr>
      <p:cViewPr varScale="1">
        <p:scale>
          <a:sx n="85" d="100"/>
          <a:sy n="85" d="100"/>
        </p:scale>
        <p:origin x="283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2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DCB0708-B9EB-CD2F-DDD9-262072657F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wrap="square" lIns="94887" tIns="47444" rIns="94887" bIns="47444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ea typeface="Lucida Sans Unicode" pitchFamily="34" charset="0"/>
              </a:defRPr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D3248C-6D24-A71F-FC42-233C6C16E4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wrap="square" lIns="94887" tIns="47444" rIns="94887" bIns="474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ea typeface="Lucida Sans Unicode" pitchFamily="34" charset="0"/>
              </a:defRPr>
            </a:lvl1pPr>
          </a:lstStyle>
          <a:p>
            <a:pPr>
              <a:defRPr/>
            </a:pPr>
            <a:fld id="{3AA1A43F-F983-4277-815D-D4BDDBED6745}" type="datetimeFigureOut">
              <a:rPr lang="en-US" altLang="it-IT"/>
              <a:pPr>
                <a:defRPr/>
              </a:pPr>
              <a:t>3/12/2025</a:t>
            </a:fld>
            <a:endParaRPr lang="en-US" alt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584060-5E4B-18CE-BB18-34C7A60D02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wrap="square" lIns="94887" tIns="47444" rIns="94887" bIns="47444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ea typeface="Lucida Sans Unicode" pitchFamily="34" charset="0"/>
              </a:defRPr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542328-F2A3-F0E3-E26E-29DFA09658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wrap="square" lIns="94887" tIns="47444" rIns="94887" bIns="47444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/>
            </a:lvl1pPr>
          </a:lstStyle>
          <a:p>
            <a:pPr>
              <a:defRPr/>
            </a:pPr>
            <a:fld id="{E8553A11-D64E-4BA2-854D-0E378FCC2F4C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1785E762-121B-CE5F-DE06-4202902D1A5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7787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B82FB6B-B916-9B96-FE2C-434F5E66B93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78487" cy="4603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7B59A3CD-5780-0576-60F5-0161464CE0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E0C5630-800C-97F8-9942-D87543C29D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7027021C-F972-FF48-7AD1-6AD6087448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7CFFA80-BE8F-0C6D-F215-FFD133202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0DCF3EF7-F63F-339D-BF04-9550CBB902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D56D1AC-9B50-6E50-E8F6-356203A3F9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F35F1B-9429-3372-1055-840DB52E90C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ECDA8-DF66-4A03-A67C-20504A1DEF8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29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CDF93B-A3A3-83BA-8F54-72263DF3965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D8E3-9596-44CF-82BD-78BF776A8F4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91910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886325" y="522288"/>
            <a:ext cx="1455738" cy="76041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14350" y="522288"/>
            <a:ext cx="4219575" cy="76041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1E3C3D-621B-6F9C-0575-C2102028229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57DAC-F677-4C2A-911C-A4B9BAAE075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00097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F20AF4B-0CB7-426E-DC6D-5BFD2D609F5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8088-47D5-43EF-BF2A-F50C6FCE998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0016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2927BD7-44C5-7570-7DF1-AF109E440DF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0DA3F-C13B-4270-AB42-7598D074D1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871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6863" cy="5484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503613" y="2641600"/>
            <a:ext cx="2838450" cy="5484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32A151-A7BD-49F7-E409-CD49966CBA8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1C5AF-A89F-4283-B874-6020F94EABD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67060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0754F91-8CDB-A599-42B3-ECEB9933025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502DC-455C-45CF-911B-4F6B2531522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1154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11BA746-25C8-528C-D00E-EB5CE36D0E0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BAD-14F6-4956-A1F6-B1DCAC69214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3429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E1F3D7F-37DC-B02A-1048-DC9B6B10EA7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92E32-FCC8-4527-8294-8CC6F93C6A4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5506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3632F9-9BC8-8E4D-82C6-8F9316EBDF0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DA249-EE2A-44E8-B2A8-1D14F4448DF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4234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2F39A6-A133-595A-5397-0918864D462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6E644-4A98-46DA-A3C4-EA87E019502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6396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2E74FCA0-3ACF-8B79-E2A6-5237AF705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22288"/>
            <a:ext cx="5827713" cy="210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Cliccate per modificare il formato del testo del titolo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6AE2A0A-5DAB-C678-3F16-1EB502A4F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7713" cy="548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Cliccate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4"/>
            <a:r>
              <a:rPr lang="en-GB" altLang="it-IT"/>
              <a:t>Nono livello struttura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D6732D9D-39C9-653F-2FC7-DB4F89A6C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7645A17A-BFA3-F43E-31A6-071F74F59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5385B067-30EC-3797-230F-2F4AD3AAB2E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31200"/>
            <a:ext cx="1427163" cy="608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05BDF9F-E2F6-4555-95D3-26169ED599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8" charset="0"/>
          <a:ea typeface="Lucida Sans Unicode" pitchFamily="34" charset="0"/>
          <a:cs typeface="Lucida Sans Unicode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8" charset="0"/>
          <a:ea typeface="Lucida Sans Unicode" pitchFamily="34" charset="0"/>
          <a:cs typeface="Lucida Sans Unicode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8" charset="0"/>
          <a:ea typeface="Lucida Sans Unicode" pitchFamily="34" charset="0"/>
          <a:cs typeface="Lucida Sans Unicode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8" charset="0"/>
          <a:ea typeface="Lucida Sans Unicode" pitchFamily="34" charset="0"/>
          <a:cs typeface="Lucida Sans Unicode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Lucida Sans Unicode" pitchFamily="34" charset="0"/>
          <a:cs typeface="Lucida Sans Unicode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Lucida Sans Unicode" pitchFamily="34" charset="0"/>
          <a:cs typeface="Lucida Sans Unicode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Lucida Sans Unicode" pitchFamily="34" charset="0"/>
          <a:cs typeface="Lucida Sans Unicode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Lucida Sans Unicode" pitchFamily="34" charset="0"/>
          <a:cs typeface="Lucida Sans Unicode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mailto:piotr.stefanowicz@uwr.edu.p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mailto:piotr.stefanowicz@uwr.edu.p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mailto:piotr.stefanowicz@uwr.edu.p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>
            <a:extLst>
              <a:ext uri="{FF2B5EF4-FFF2-40B4-BE49-F238E27FC236}">
                <a16:creationId xmlns:a16="http://schemas.microsoft.com/office/drawing/2014/main" id="{296F0D50-CB61-FA7A-C972-66C0D098B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8"/>
          <a:stretch>
            <a:fillRect/>
          </a:stretch>
        </p:blipFill>
        <p:spPr bwMode="auto">
          <a:xfrm>
            <a:off x="55563" y="1713237"/>
            <a:ext cx="6858000" cy="759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099" name="Rectangle 2">
            <a:extLst>
              <a:ext uri="{FF2B5EF4-FFF2-40B4-BE49-F238E27FC236}">
                <a16:creationId xmlns:a16="http://schemas.microsoft.com/office/drawing/2014/main" id="{94F2B75C-B3FB-F5DE-D0F7-B76AA223D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1258888"/>
            <a:ext cx="6280150" cy="80148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US" altLang="it-IT" sz="2400" b="1" cap="all" dirty="0">
                <a:latin typeface="Garamond" panose="02020404030301010803" pitchFamily="18" charset="0"/>
                <a:cs typeface="Times New Roman" panose="02020603050405020304" pitchFamily="18" charset="0"/>
              </a:rPr>
              <a:t>prof. dr hab. Piotr Stefanowicz</a:t>
            </a: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Faculty of Chemistry, University of Wroclaw, Poland</a:t>
            </a: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GB" altLang="en-US" sz="16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piotr.stefanowicz@uwr.edu.pl</a:t>
            </a:r>
            <a:endParaRPr lang="en-GB" altLang="en-US" sz="1600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endParaRPr lang="en-GB" altLang="en-US" sz="1400" i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GB" alt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24-28 March 2025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None/>
              <a:defRPr/>
            </a:pPr>
            <a:r>
              <a:rPr lang="en-GB" altLang="en-US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Advanced course in Mass Spectrometry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None/>
              <a:defRPr/>
            </a:pPr>
            <a:r>
              <a:rPr lang="en-GB" alt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TOPICS</a:t>
            </a:r>
          </a:p>
          <a:p>
            <a:pPr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GB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Monday 24.03.2025 - Lesson 1, </a:t>
            </a: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2 – 5 </a:t>
            </a:r>
            <a:r>
              <a:rPr lang="it-IT" alt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b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Aula 18, Blocco Aule, via Bernardini 6, 50019 Sesto Fiorentino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sz="1800" b="0" i="0" u="none" strike="noStrike" baseline="0" dirty="0">
                <a:latin typeface="DejaVuSansCondensed"/>
                <a:cs typeface="Calibri" panose="020F0502020204030204" pitchFamily="34" charset="0"/>
              </a:rPr>
              <a:t>a) </a:t>
            </a:r>
            <a:r>
              <a:rPr lang="en-US" sz="16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Why does a chemist need mass spectrometry?</a:t>
            </a:r>
            <a:br>
              <a:rPr lang="en-US" sz="16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b) Mass spectrum basic concepts</a:t>
            </a:r>
            <a:br>
              <a:rPr lang="en-US" sz="16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en-US" sz="16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Mass spectrometer - flow chart</a:t>
            </a:r>
            <a:endParaRPr lang="en-GB" altLang="en-US" sz="16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Join online</a:t>
            </a:r>
            <a:r>
              <a:rPr lang="it-IT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: https://meet.google.com/wyg-yzix-opz</a:t>
            </a:r>
            <a:endParaRPr lang="it-IT" altLang="it-IT" sz="1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85950" indent="-1885950" algn="just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None/>
              <a:defRPr/>
            </a:pPr>
            <a:endParaRPr lang="en-GB" altLang="en-US" sz="16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85950" indent="-1885950" algn="just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None/>
              <a:defRPr/>
            </a:pPr>
            <a:r>
              <a:rPr lang="en-GB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Wednesday 26.03.2025 - Lesson 2, </a:t>
            </a: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2 – 6 </a:t>
            </a:r>
            <a:r>
              <a:rPr lang="it-IT" alt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it-IT" alt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85950" indent="-1885950" algn="just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None/>
              <a:defRPr/>
            </a:pP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Aula 18, Blocco Aule, via Bernardini 6, 50019 Sesto Fiorentino</a:t>
            </a:r>
            <a:endParaRPr lang="en-GB" alt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None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d) How are ions obtained? - Ion sources and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ionisation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techniques (EI, CI, APCI, ESI, MALDI)</a:t>
            </a:r>
          </a:p>
          <a:p>
            <a:pPr>
              <a:lnSpc>
                <a:spcPct val="107000"/>
              </a:lnSpc>
              <a:spcBef>
                <a:spcPct val="0"/>
              </a:spcBef>
              <a:buNone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e) Measuring m/z values, mass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analysers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None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f) Tandem and Hybrid Mass Spectrometers</a:t>
            </a:r>
            <a:b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g) Ion fragmentation -Types of ions formed during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ionisation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-How to predict ion decay -Typical fragmentation mechanisms</a:t>
            </a:r>
            <a:endParaRPr lang="en-GB" altLang="en-US" sz="16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buNone/>
              <a:defRPr/>
            </a:pP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Join online</a:t>
            </a:r>
            <a:r>
              <a:rPr lang="it-IT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: https://meet.google.com/wca-srnd-wyp</a:t>
            </a:r>
            <a:endParaRPr lang="it-IT" altLang="it-IT" sz="1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endParaRPr lang="en-GB" altLang="en-US" sz="1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endParaRPr lang="it-IT" altLang="it-IT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it-IT" altLang="it-IT" sz="1600" b="1" dirty="0"/>
              <a:t>	Prof. Dr. Anna Maria Papini                    Prof. Dr. Anna Maria Papini                                                                                                                            Coordinator of the PhD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it-IT" altLang="it-IT" sz="1600" b="1" dirty="0"/>
              <a:t>in Chemical Sciences  		      Organizer</a:t>
            </a:r>
            <a:endParaRPr lang="en-US" altLang="it-IT" sz="1800" b="1" dirty="0">
              <a:latin typeface="Tempus Sans ITC" panose="04020404030D07020202" pitchFamily="82" charset="0"/>
              <a:cs typeface="Times New Roman" panose="02020603050405020304" pitchFamily="18" charset="0"/>
            </a:endParaRPr>
          </a:p>
        </p:txBody>
      </p:sp>
      <p:sp>
        <p:nvSpPr>
          <p:cNvPr id="4100" name="Immagine 4">
            <a:extLst>
              <a:ext uri="{FF2B5EF4-FFF2-40B4-BE49-F238E27FC236}">
                <a16:creationId xmlns:a16="http://schemas.microsoft.com/office/drawing/2014/main" id="{6C83068B-354C-388E-DFF3-78643167DB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450" y="128588"/>
            <a:ext cx="3471863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pic>
        <p:nvPicPr>
          <p:cNvPr id="4101" name="Immagine 1" descr="Immagine che contiene testo, Carattere, schizzo, disegno&#10;&#10;Descrizione generata automaticamente">
            <a:extLst>
              <a:ext uri="{FF2B5EF4-FFF2-40B4-BE49-F238E27FC236}">
                <a16:creationId xmlns:a16="http://schemas.microsoft.com/office/drawing/2014/main" id="{1F53A0F9-0C44-9391-FD3C-BC72ABBC7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350" y="142875"/>
            <a:ext cx="2138363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magine 3" descr="Immagine che contiene testo, Carattere, logo, design&#10;&#10;Descrizione generata automaticamente">
            <a:extLst>
              <a:ext uri="{FF2B5EF4-FFF2-40B4-BE49-F238E27FC236}">
                <a16:creationId xmlns:a16="http://schemas.microsoft.com/office/drawing/2014/main" id="{1364288F-4AB9-52F2-E66B-4D5D18075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46038"/>
            <a:ext cx="32956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>
            <a:extLst>
              <a:ext uri="{FF2B5EF4-FFF2-40B4-BE49-F238E27FC236}">
                <a16:creationId xmlns:a16="http://schemas.microsoft.com/office/drawing/2014/main" id="{1C28371E-125A-249F-6792-796D5F35E3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8"/>
          <a:stretch>
            <a:fillRect/>
          </a:stretch>
        </p:blipFill>
        <p:spPr bwMode="auto">
          <a:xfrm>
            <a:off x="188913" y="1691680"/>
            <a:ext cx="6858000" cy="759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099" name="Rectangle 2">
            <a:extLst>
              <a:ext uri="{FF2B5EF4-FFF2-40B4-BE49-F238E27FC236}">
                <a16:creationId xmlns:a16="http://schemas.microsoft.com/office/drawing/2014/main" id="{E6B51D9B-D1E8-0981-6B11-AD71FA72C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1258888"/>
            <a:ext cx="6280150" cy="76690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US" altLang="it-IT" sz="2400" b="1" cap="all" dirty="0">
                <a:latin typeface="Garamond" panose="02020404030301010803" pitchFamily="18" charset="0"/>
                <a:cs typeface="Times New Roman" panose="02020603050405020304" pitchFamily="18" charset="0"/>
              </a:rPr>
              <a:t>prof. dr hab. Piotr Stefanowicz</a:t>
            </a: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Faculty of Chemistry, University of Wroclaw, Poland</a:t>
            </a: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GB" altLang="en-US" sz="16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piotr.stefanowicz@uwr.edu.pl</a:t>
            </a:r>
            <a:endParaRPr lang="en-GB" altLang="en-US" sz="1600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endParaRPr lang="en-GB" altLang="en-US" sz="1400" i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GB" alt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24-28 March 2025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None/>
              <a:defRPr/>
            </a:pPr>
            <a:r>
              <a:rPr lang="en-GB" altLang="en-US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Advanced course in Mass Spectrometry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None/>
              <a:defRPr/>
            </a:pPr>
            <a:r>
              <a:rPr lang="en-GB" alt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TOPICS</a:t>
            </a:r>
          </a:p>
          <a:p>
            <a:pPr marL="1885950" indent="-1885950" algn="just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None/>
              <a:defRPr/>
            </a:pPr>
            <a:r>
              <a:rPr lang="en-GB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Thursday 27.03.2025 - Lesson 3, </a:t>
            </a: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2 – 5 </a:t>
            </a:r>
            <a:r>
              <a:rPr lang="it-IT" alt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it-IT" alt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85950" indent="-1885950" algn="just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None/>
              <a:defRPr/>
            </a:pP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Aula 18, Blocco Aule, via Bernardini 6, 50019 Sesto Fiorentino</a:t>
            </a:r>
            <a:endParaRPr lang="en-GB" alt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None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h) Interpretation of Mass Spectra. - Determining the molecular weight of the compound under investigation -High-resolution spectra, determination of the compound formula –Using fragmentation spectra for structure determination</a:t>
            </a:r>
          </a:p>
          <a:p>
            <a:pPr>
              <a:lnSpc>
                <a:spcPct val="107000"/>
              </a:lnSpc>
              <a:spcBef>
                <a:spcPct val="0"/>
              </a:spcBef>
              <a:buNone/>
              <a:defRPr/>
            </a:pP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) Examples and exercises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None/>
              <a:defRPr/>
            </a:pP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Join online</a:t>
            </a:r>
            <a:r>
              <a:rPr lang="it-IT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: https://meet.google.com/rch-figw-bdm</a:t>
            </a:r>
          </a:p>
          <a:p>
            <a:pPr>
              <a:lnSpc>
                <a:spcPct val="107000"/>
              </a:lnSpc>
              <a:spcBef>
                <a:spcPct val="0"/>
              </a:spcBef>
              <a:buNone/>
              <a:defRPr/>
            </a:pPr>
            <a:endParaRPr lang="en-GB" altLang="en-US" sz="1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None/>
              <a:defRPr/>
            </a:pPr>
            <a:r>
              <a:rPr lang="it-IT" alt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Friday</a:t>
            </a: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28.03.2025 - Lesson 4 and </a:t>
            </a:r>
            <a:r>
              <a:rPr lang="it-IT" alt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exam</a:t>
            </a: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14 – 16 </a:t>
            </a:r>
            <a:r>
              <a:rPr lang="it-IT" alt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</a:t>
            </a:r>
            <a:endParaRPr lang="it-IT" alt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None/>
              <a:defRPr/>
            </a:pPr>
            <a:r>
              <a:rPr lang="it-IT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Aula 01 Tendostruttura, 50019 Sesto Fiorentino</a:t>
            </a:r>
          </a:p>
          <a:p>
            <a:pPr>
              <a:lnSpc>
                <a:spcPct val="107000"/>
              </a:lnSpc>
              <a:spcBef>
                <a:spcPct val="0"/>
              </a:spcBef>
              <a:buNone/>
              <a:defRPr/>
            </a:pPr>
            <a:endParaRPr lang="en-GB" altLang="en-US" sz="1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None/>
              <a:defRPr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l) Examples and exercises. Final exam.</a:t>
            </a:r>
            <a:endParaRPr lang="en-GB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None/>
              <a:defRPr/>
            </a:pPr>
            <a:r>
              <a:rPr lang="en-US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Join online: </a:t>
            </a:r>
            <a:r>
              <a:rPr lang="it-IT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https://meet.google.com/iuv-hwqx-xhz</a:t>
            </a:r>
            <a:endParaRPr lang="en-US" alt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None/>
              <a:defRPr/>
            </a:pPr>
            <a:endParaRPr lang="en-US" altLang="en-US" sz="1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None/>
              <a:defRPr/>
            </a:pPr>
            <a:endParaRPr lang="en-GB" altLang="en-US" sz="1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endParaRPr lang="it-IT" altLang="it-IT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it-IT" altLang="it-IT" sz="1600" b="1" dirty="0"/>
              <a:t>	Prof. Dr. Anna Maria Papini                    Prof. Dr. Anna Maria Papini                                                                                                                            Coordinator of the PhD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it-IT" altLang="it-IT" sz="1600" b="1" dirty="0"/>
              <a:t>in Chemical Sciences			          Organizer </a:t>
            </a:r>
            <a:r>
              <a:rPr lang="en-US" altLang="it-IT" sz="1800" b="1" dirty="0">
                <a:latin typeface="Tempus Sans ITC" panose="04020404030D07020202" pitchFamily="82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6148" name="Immagine 4">
            <a:extLst>
              <a:ext uri="{FF2B5EF4-FFF2-40B4-BE49-F238E27FC236}">
                <a16:creationId xmlns:a16="http://schemas.microsoft.com/office/drawing/2014/main" id="{AC455E2C-EDAD-EB9A-7A6A-247C653C3A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450" y="128588"/>
            <a:ext cx="3471863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pic>
        <p:nvPicPr>
          <p:cNvPr id="6149" name="Immagine 1" descr="Immagine che contiene testo, Carattere, schizzo, disegno&#10;&#10;Descrizione generata automaticamente">
            <a:extLst>
              <a:ext uri="{FF2B5EF4-FFF2-40B4-BE49-F238E27FC236}">
                <a16:creationId xmlns:a16="http://schemas.microsoft.com/office/drawing/2014/main" id="{2ABBF4AB-0DC1-E470-A9B9-0B49DC0C8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350" y="142875"/>
            <a:ext cx="2138363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Immagine 3" descr="Immagine che contiene testo, Carattere, logo, design&#10;&#10;Descrizione generata automaticamente">
            <a:extLst>
              <a:ext uri="{FF2B5EF4-FFF2-40B4-BE49-F238E27FC236}">
                <a16:creationId xmlns:a16="http://schemas.microsoft.com/office/drawing/2014/main" id="{B3894C44-F528-6E40-01DE-CCC8E527A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46038"/>
            <a:ext cx="32956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>
            <a:extLst>
              <a:ext uri="{FF2B5EF4-FFF2-40B4-BE49-F238E27FC236}">
                <a16:creationId xmlns:a16="http://schemas.microsoft.com/office/drawing/2014/main" id="{D81C3B1D-6D57-9DCC-37E5-8368E5BB2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8"/>
          <a:stretch>
            <a:fillRect/>
          </a:stretch>
        </p:blipFill>
        <p:spPr bwMode="auto">
          <a:xfrm>
            <a:off x="36513" y="1547813"/>
            <a:ext cx="6858000" cy="759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099" name="Rectangle 2">
            <a:extLst>
              <a:ext uri="{FF2B5EF4-FFF2-40B4-BE49-F238E27FC236}">
                <a16:creationId xmlns:a16="http://schemas.microsoft.com/office/drawing/2014/main" id="{08D0AB72-67EB-E8CC-2F99-E48101F8A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1154113"/>
            <a:ext cx="6080125" cy="754507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endParaRPr lang="it-IT" altLang="it-IT" sz="18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US" altLang="it-IT" sz="2400" b="1" cap="all" dirty="0">
                <a:latin typeface="Garamond" panose="02020404030301010803" pitchFamily="18" charset="0"/>
                <a:cs typeface="Times New Roman" panose="02020603050405020304" pitchFamily="18" charset="0"/>
              </a:rPr>
              <a:t>prof. dr hab. Piotr Stefanowicz</a:t>
            </a: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Faculty of Chemistry, University of Wroclaw, Poland</a:t>
            </a: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GB" altLang="en-US" sz="16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piotr.stefanowicz@uwr.edu.pl</a:t>
            </a:r>
            <a:endParaRPr lang="en-GB" altLang="en-US" sz="1600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endParaRPr lang="en-GB" altLang="en-US" sz="1100" i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GB" alt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24-28 March 2025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None/>
              <a:defRPr/>
            </a:pPr>
            <a:r>
              <a:rPr lang="en-GB" altLang="en-US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Advanced course in Mass Spectrometry</a:t>
            </a:r>
          </a:p>
          <a:p>
            <a:pPr algn="ctr"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endParaRPr lang="en-GB" sz="18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None/>
              <a:defRPr/>
            </a:pPr>
            <a:r>
              <a:rPr lang="en-GB" sz="1600" b="1" u="sng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Course program and objectives</a:t>
            </a:r>
            <a:endParaRPr lang="en-GB" sz="1600" b="1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None/>
              <a:defRPr/>
            </a:pPr>
            <a:r>
              <a:rPr lang="en-US" sz="14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Understand the Role of Mass Spectrometry – Explain why mass spectrometry is essential in chemical analysis. Learn Basic Concepts of Mass Spectra – Define key terms like m/z ratio, isotopic patterns, and peak interpretation. Describe the Mass Spectrometer Workflow – Understand the components and functioning of a mass spectrometer. Explore Ionization Techniques – Compare different ionization methods (EI, CI, APCI, ESI, MALDI) and their applications. Analyze Mass Measurement Techniques – Learn how different mass analyzers determine m/z values. Understand Tandem and Hybrid MS – Explain their advantages in complex analyses. Study Ion Fragmentation Patterns – Identify types of ions, predict ion decay, and understand fragmentation mechanisms. Interpret Mass Spectra – Determine molecular weight, molecular formula, and structural information from spectra. Apply Knowledge to Practical Examples – Solve exercises to reinforce understanding of mass spectrometry principles.</a:t>
            </a:r>
            <a:endParaRPr lang="it-IT" sz="1600" b="1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None/>
              <a:defRPr/>
            </a:pPr>
            <a:endParaRPr lang="it-IT" altLang="it-IT" sz="1600" b="1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None/>
              <a:defRPr/>
            </a:pPr>
            <a:r>
              <a:rPr lang="it-IT" altLang="it-IT" sz="1600" b="1" dirty="0"/>
              <a:t>Prof. Dr. Anna Maria Papini                  Prof. Dr. Anna Maria Papini                                                                                                                            Coordinator of the PhD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it-IT" altLang="it-IT" sz="1600" b="1" dirty="0"/>
              <a:t>in Chemical Sciences			          Organizer </a:t>
            </a:r>
            <a:r>
              <a:rPr lang="en-US" altLang="it-IT" sz="1800" b="1" dirty="0">
                <a:latin typeface="Tempus Sans ITC" panose="04020404030D07020202" pitchFamily="82" charset="0"/>
                <a:cs typeface="Times New Roman" panose="02020603050405020304" pitchFamily="18" charset="0"/>
              </a:rPr>
              <a:t>	</a:t>
            </a:r>
            <a:endParaRPr lang="it-IT" altLang="it-IT" sz="1600" b="1" dirty="0"/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it-IT" altLang="it-IT" sz="2400" b="1" i="1" dirty="0"/>
              <a:t> </a:t>
            </a:r>
            <a:r>
              <a:rPr lang="en-US" altLang="it-IT" sz="2400" b="1" dirty="0"/>
              <a:t> </a:t>
            </a:r>
            <a:r>
              <a:rPr lang="en-US" altLang="it-IT" sz="1800" b="1" dirty="0"/>
              <a:t>	</a:t>
            </a:r>
            <a:r>
              <a:rPr lang="it-IT" altLang="it-IT" sz="1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	</a:t>
            </a:r>
            <a:r>
              <a:rPr lang="en-US" altLang="it-IT" sz="1800" b="1" dirty="0">
                <a:latin typeface="Tempus Sans ITC" panose="04020404030D07020202" pitchFamily="82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8196" name="Immagine 4">
            <a:extLst>
              <a:ext uri="{FF2B5EF4-FFF2-40B4-BE49-F238E27FC236}">
                <a16:creationId xmlns:a16="http://schemas.microsoft.com/office/drawing/2014/main" id="{59C57B51-CA54-3840-F4AB-826D54AD6F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450" y="128588"/>
            <a:ext cx="3471863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pic>
        <p:nvPicPr>
          <p:cNvPr id="8197" name="Immagine 1" descr="Immagine che contiene testo, Carattere, schizzo, disegno&#10;&#10;Descrizione generata automaticamente">
            <a:extLst>
              <a:ext uri="{FF2B5EF4-FFF2-40B4-BE49-F238E27FC236}">
                <a16:creationId xmlns:a16="http://schemas.microsoft.com/office/drawing/2014/main" id="{8C30C6F6-8992-E82B-6DDB-B67C90E76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350" y="142875"/>
            <a:ext cx="2138363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Immagine 3" descr="Immagine che contiene testo, Carattere, logo, design&#10;&#10;Descrizione generata automaticamente">
            <a:extLst>
              <a:ext uri="{FF2B5EF4-FFF2-40B4-BE49-F238E27FC236}">
                <a16:creationId xmlns:a16="http://schemas.microsoft.com/office/drawing/2014/main" id="{ADCC210A-FCE7-E4B3-3629-CA4986440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46038"/>
            <a:ext cx="32956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4183</TotalTime>
  <Words>625</Words>
  <Application>Microsoft Office PowerPoint</Application>
  <PresentationFormat>Presentazione su schermo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Calibri</vt:lpstr>
      <vt:lpstr>DejaVuSansCondensed</vt:lpstr>
      <vt:lpstr>Garamond</vt:lpstr>
      <vt:lpstr>Tempus Sans ITC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Dip. S. Farmaceutiche</dc:creator>
  <cp:lastModifiedBy>prova112123432@email.it</cp:lastModifiedBy>
  <cp:revision>190</cp:revision>
  <cp:lastPrinted>2023-07-05T13:40:11Z</cp:lastPrinted>
  <dcterms:created xsi:type="dcterms:W3CDTF">2001-08-30T14:18:58Z</dcterms:created>
  <dcterms:modified xsi:type="dcterms:W3CDTF">2025-03-12T10:36:22Z</dcterms:modified>
</cp:coreProperties>
</file>